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60" r:id="rId3"/>
    <p:sldId id="343" r:id="rId4"/>
    <p:sldId id="345" r:id="rId5"/>
    <p:sldId id="375" r:id="rId6"/>
    <p:sldId id="362" r:id="rId7"/>
    <p:sldId id="363" r:id="rId8"/>
    <p:sldId id="364" r:id="rId9"/>
    <p:sldId id="367" r:id="rId10"/>
    <p:sldId id="368" r:id="rId11"/>
    <p:sldId id="369" r:id="rId12"/>
    <p:sldId id="344" r:id="rId13"/>
    <p:sldId id="346" r:id="rId14"/>
    <p:sldId id="374" r:id="rId15"/>
    <p:sldId id="371" r:id="rId16"/>
    <p:sldId id="376" r:id="rId17"/>
    <p:sldId id="373" r:id="rId18"/>
    <p:sldId id="283" r:id="rId1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54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A689E-BF25-459B-AC17-D0F562D79E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5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13936" cy="51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ПОДВИГУ НАРОДА </a:t>
            </a:r>
            <a:b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ВЕКАХ.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80-ЛЕТИЮ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ПОБЕДЫ СОВЕТСКОГО НАРОДА В ВЕЛИКОЙ ОТЕЧЕСТВЕННОЙ ВОЙНЕ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576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апрель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без названия — сделано в Clipchamp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16971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РАССЛЕДОВАНИЕ УГОЛОВНОГО ДЕЛА ПО ФАКТУ ГЕНОЦИДА БЕЛОРУССКОГО НАРОДА В ПЕРИОД ВОВ И В ПОСЛЕВОЕННЫЙ ПЕРИОД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2716" y="843558"/>
            <a:ext cx="414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2021 г.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Генеральная прокуратура Республики Беларусь возбудила уголовное дело о геноциде белорусского народа в годы Великой Отечественной войны и послевоенный период.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Допрошено 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19 085 человек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включая почти </a:t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8 000 потерпевших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(бывших узников лагерей смерти на территории Беларуси и за её пределами).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68044" y="1350037"/>
            <a:ext cx="403244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 ОТ ПРЕСТУПЛЕНИЙ НАЦИСТОВ: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43,5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тыс. тонн золота</a:t>
            </a:r>
            <a:r>
              <a:rPr lang="ru-RU" b="1" dirty="0">
                <a:solidFill>
                  <a:schemeClr val="bg1"/>
                </a:solidFill>
              </a:rPr>
              <a:t>, </a:t>
            </a:r>
          </a:p>
          <a:p>
            <a:r>
              <a:rPr lang="ru-RU" b="1" dirty="0">
                <a:solidFill>
                  <a:schemeClr val="bg1"/>
                </a:solidFill>
              </a:rPr>
              <a:t>что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состоянию на </a:t>
            </a:r>
            <a:r>
              <a:rPr lang="ru-RU" b="1" dirty="0">
                <a:solidFill>
                  <a:schemeClr val="bg1"/>
                </a:solidFill>
              </a:rPr>
              <a:t>1 октября 2022 г.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эквивалентно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трлн долларов США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1059582"/>
            <a:ext cx="4140460" cy="1944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4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1540" y="147214"/>
            <a:ext cx="6336704" cy="95055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3927" y="3765494"/>
            <a:ext cx="48241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ЗАБОТА О ВЕТЕРАНАХ ЯВЛЯЕТСЯ ПРИОРИТЕТНЫМ НАПРАВЛЕНИЕМ ГОСУДАРСТВЕННОЙ ПОЛИТИКИ БЕЛАРУСИ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268546"/>
            <a:ext cx="5976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ЖИВЫЕ СВИДЕТЕЛИ И УЧАСТНИКИ ГЕРОИЧЕСКИХ СОБЫТИЙ ВЕЛИКОЙ ОТЕЧЕСТВЕННОЙ ВОЙНЫ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927" y="1347614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По состоянию на 1 января 2025 года </a:t>
            </a:r>
          </a:p>
          <a:p>
            <a:r>
              <a:rPr lang="ru-RU" b="1" dirty="0"/>
              <a:t>в Республике Беларусь проживали </a:t>
            </a:r>
          </a:p>
          <a:p>
            <a:r>
              <a:rPr lang="ru-RU" sz="3000" b="1" dirty="0"/>
              <a:t>875 ветеранов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Великой Отечественной войны</a:t>
            </a:r>
          </a:p>
          <a:p>
            <a:endParaRPr lang="ru-RU" sz="1400" dirty="0"/>
          </a:p>
          <a:p>
            <a:r>
              <a:rPr lang="ru-RU" sz="3000" b="1" dirty="0"/>
              <a:t>6,3 тыс. человек</a:t>
            </a:r>
            <a:r>
              <a:rPr lang="ru-RU" sz="3000" dirty="0"/>
              <a:t>, </a:t>
            </a:r>
            <a:r>
              <a:rPr lang="ru-RU" dirty="0"/>
              <a:t>пострадавших от последствий войны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УВЕКОВЕЧИВАНИЕ ПАМЯТИ О ГЕРОИЧЕСКИХ СТРАНИЦАХ ИСТОРИИ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1212763"/>
            <a:ext cx="3888432" cy="3424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50" dirty="0">
                <a:solidFill>
                  <a:schemeClr val="bg1"/>
                </a:solidFill>
              </a:rPr>
              <a:t>За учреждениями образования закреплено </a:t>
            </a:r>
            <a:r>
              <a:rPr lang="ru-RU" sz="1550" b="1" dirty="0">
                <a:solidFill>
                  <a:schemeClr val="bg1"/>
                </a:solidFill>
              </a:rPr>
              <a:t>2 643 </a:t>
            </a:r>
            <a:r>
              <a:rPr lang="ru-RU" sz="1550" dirty="0">
                <a:solidFill>
                  <a:schemeClr val="bg1"/>
                </a:solidFill>
              </a:rPr>
              <a:t>мемориальных объекта и воинских захоронений</a:t>
            </a:r>
          </a:p>
          <a:p>
            <a:endParaRPr lang="ru-RU" sz="150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52-ым специализированным поисковым батальоном переданы для захоронения останки более 50 тыс. погибших, установлены сведения о более чем 3,7 тыс. из них</a:t>
            </a:r>
          </a:p>
          <a:p>
            <a:endParaRPr lang="ru-RU" sz="1550" dirty="0">
              <a:solidFill>
                <a:schemeClr val="bg1"/>
              </a:solidFill>
            </a:endParaRPr>
          </a:p>
          <a:p>
            <a:r>
              <a:rPr lang="ru-RU" sz="1550" dirty="0">
                <a:solidFill>
                  <a:schemeClr val="bg1"/>
                </a:solidFill>
              </a:rPr>
              <a:t>Отряды ОО «БРСМ» «Доброе Сердце» заботятся о </a:t>
            </a:r>
            <a:r>
              <a:rPr lang="ru-RU" sz="1550" b="1" dirty="0">
                <a:solidFill>
                  <a:schemeClr val="bg1"/>
                </a:solidFill>
              </a:rPr>
              <a:t>3 563</a:t>
            </a:r>
            <a:r>
              <a:rPr lang="ru-RU" sz="1550" dirty="0">
                <a:solidFill>
                  <a:schemeClr val="bg1"/>
                </a:solidFill>
              </a:rPr>
              <a:t> воинских захоронениях и памятных местах времен Великой Отечественной войны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128218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2171735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660683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3201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813504"/>
            <a:ext cx="3600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Республике Беларусь работают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более 250 военно-патриотических клубов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Их посещают 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свыше 8 000 учащихся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которые учатся быть сильными, смелыми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преданными своей стране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9155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59817" y="260543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264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32040" y="160352"/>
            <a:ext cx="4173532" cy="197934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004048" y="255206"/>
            <a:ext cx="398329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«ПОЕЗД ПАМЯТИ»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по инициативе Совета Республики Национального собрания Республики Беларусь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Совета Федерации Федерального собрания Российской Федерации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77719" y="2353104"/>
            <a:ext cx="3695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2022 год:</a:t>
            </a:r>
            <a:r>
              <a:rPr lang="ru-RU" sz="1500" dirty="0"/>
              <a:t> 100 школьников из Беларуси и 100 из России</a:t>
            </a:r>
          </a:p>
          <a:p>
            <a:r>
              <a:rPr lang="ru-RU" sz="1500" b="1" dirty="0"/>
              <a:t>2023 год:</a:t>
            </a:r>
            <a:r>
              <a:rPr lang="ru-RU" sz="1500" dirty="0"/>
              <a:t> 70 из Беларуси, 90 из России, 20 из Армении и 20 из Кыргызстана</a:t>
            </a:r>
          </a:p>
          <a:p>
            <a:r>
              <a:rPr lang="ru-RU" sz="1500" b="1" dirty="0"/>
              <a:t>2024 год:</a:t>
            </a:r>
            <a:r>
              <a:rPr lang="ru-RU" sz="1500" dirty="0"/>
              <a:t> 200 участников из Беларуси, России, Азербайджана, Армении, Казахстана, Кыргызстана, Таджикистана и Узбекистана</a:t>
            </a:r>
          </a:p>
          <a:p>
            <a:r>
              <a:rPr lang="ru-RU" sz="1500" b="1" dirty="0"/>
              <a:t>2025 год:</a:t>
            </a:r>
            <a:r>
              <a:rPr lang="ru-RU" sz="1500" dirty="0"/>
              <a:t> планируется участие представителей всех </a:t>
            </a:r>
            <a:r>
              <a:rPr lang="ru-RU" sz="1500" b="1" dirty="0"/>
              <a:t>15 стран </a:t>
            </a:r>
            <a:br>
              <a:rPr lang="ru-RU" sz="1500" b="1" dirty="0"/>
            </a:br>
            <a:r>
              <a:rPr lang="ru-RU" sz="1500" b="1" dirty="0"/>
              <a:t>бывшего СССР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61695" y="242545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61695" y="2872736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54516" y="3344813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54516" y="4239375"/>
            <a:ext cx="216024" cy="2160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90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победы2_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143" y="552447"/>
            <a:ext cx="38937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героев. Имена многих уроженцев братских республик увековечены в названиях улиц наших городов и сел. В их честь и славу под Минском воздвигнут курган, земля для которого собрана со всех уголков Советского Союза. Великий по своему замыслу, он возвышается как символ советского народа – народа-победителя.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896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94039" y="174604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01143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в честь Дня Независимости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2 июля 2024 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56795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414645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428035" y="1247044"/>
            <a:ext cx="3717989" cy="1339776"/>
            <a:chOff x="428035" y="575538"/>
            <a:chExt cx="3717989" cy="133977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722572" y="829927"/>
              <a:ext cx="24234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Расследование уголовного дела о геноциде белорусского народа в период Великой Отечественной войны и в послевоенный период</a:t>
              </a:r>
            </a:p>
          </p:txBody>
        </p:sp>
        <p:pic>
          <p:nvPicPr>
            <p:cNvPr id="1031" name="Picture 7" descr="D:\Академия управления\2025\9 мая\qr\1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5" y="575538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428036" y="2499742"/>
            <a:ext cx="3431806" cy="1339776"/>
            <a:chOff x="428036" y="2002299"/>
            <a:chExt cx="3431806" cy="133977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727741" y="2192312"/>
              <a:ext cx="21321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Партизаны Беларуси (спецпроект Издательского дома «‎Беларусь сегодня» и Национального архива Беларуси) </a:t>
              </a:r>
            </a:p>
          </p:txBody>
        </p:sp>
        <p:pic>
          <p:nvPicPr>
            <p:cNvPr id="1032" name="Picture 8" descr="D:\Академия управления\2025\9 мая\qr\2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36" y="2002299"/>
              <a:ext cx="1339776" cy="133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423823" y="3702186"/>
            <a:ext cx="3875550" cy="1343988"/>
            <a:chOff x="423823" y="3702186"/>
            <a:chExt cx="3875550" cy="13439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727741" y="3973001"/>
              <a:ext cx="25716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Цитадели мужества (города и населенные пункты Беларуси, удостоенные вымпела «За мужество и стойкость»)</a:t>
              </a:r>
            </a:p>
          </p:txBody>
        </p:sp>
        <p:pic>
          <p:nvPicPr>
            <p:cNvPr id="1033" name="Picture 9" descr="D:\Академия управления\2025\9 мая\qr\3.jpe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823" y="3702186"/>
              <a:ext cx="1343988" cy="134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4727194" y="1305496"/>
            <a:ext cx="3794026" cy="1338262"/>
            <a:chOff x="4727194" y="1247044"/>
            <a:chExt cx="3794026" cy="13382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065456" y="1685342"/>
              <a:ext cx="24557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БЕЛАРУСЬ ПОМНИТ: </a:t>
              </a:r>
              <a:br>
                <a:rPr lang="en-US" sz="1200" dirty="0"/>
              </a:br>
              <a:r>
                <a:rPr lang="ru-RU" sz="1200" dirty="0"/>
                <a:t>ПОМНИМ КАЖДОГО</a:t>
              </a:r>
            </a:p>
          </p:txBody>
        </p:sp>
        <p:pic>
          <p:nvPicPr>
            <p:cNvPr id="1034" name="Picture 10" descr="D:\Академия управления\2025\9 мая\qr\4.jpe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194" y="1247044"/>
              <a:ext cx="1338262" cy="133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4681091" y="2571750"/>
            <a:ext cx="3820615" cy="1403077"/>
            <a:chOff x="4681091" y="2715766"/>
            <a:chExt cx="3820615" cy="140307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6064654" y="3005539"/>
              <a:ext cx="243705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/>
                <a:t>ОБЕЛИСКИ ВЕЛИКОГО ПОДВИГА (специальный проект Издательского дома «Беларусь сегодня»)</a:t>
              </a:r>
            </a:p>
          </p:txBody>
        </p:sp>
        <p:pic>
          <p:nvPicPr>
            <p:cNvPr id="1035" name="Picture 11" descr="D:\Академия управления\2025\9 мая\qr\5.jpe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091" y="2715766"/>
              <a:ext cx="1403077" cy="1403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3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4" y="0"/>
            <a:ext cx="91306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8735" y="552447"/>
            <a:ext cx="4400021" cy="3368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i="1" dirty="0">
                <a:solidFill>
                  <a:schemeClr val="bg1"/>
                </a:solidFill>
              </a:rPr>
              <a:t>В нашей истории немало ярких страниц, которыми мы по праву гордимся. Не все из них сохранили свою значимость до наших дней. Многие, утратив былые смыслы, оказались попросту забыты. Однако есть даты и события, которые несут в себе понимание сущности и правду жизни, они неподвластны времени и обстоятельствам, передаются через поколения с молоком матери, оберегают от ошибок и помогают строить будущее. Для белорусов таким событием стала Победа советского народа в Великой Отечественной войне.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80621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28735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Торжественное собрание по случаю Дня Победы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7 мая 2024 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618455"/>
            <a:ext cx="5040560" cy="3839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В 2025 году более половины стран НАТО, включая Польшу и государства Балтии, выделяют на оборону два и более процентов от ВВП.</a:t>
            </a:r>
          </a:p>
          <a:p>
            <a:endParaRPr lang="ru-RU" sz="1550" dirty="0"/>
          </a:p>
          <a:p>
            <a:r>
              <a:rPr lang="ru-RU" sz="1550" dirty="0"/>
              <a:t>Наблюдается высокая военная активность сил Североатлантического альянса на «восточном фланге»:</a:t>
            </a:r>
          </a:p>
          <a:p>
            <a:r>
              <a:rPr lang="ru-RU" sz="1550" dirty="0"/>
              <a:t>только в 2024 году на территории Польши и стран Балтии прошло 130 учений. </a:t>
            </a:r>
          </a:p>
          <a:p>
            <a:endParaRPr lang="ru-RU" b="1" dirty="0"/>
          </a:p>
          <a:p>
            <a:r>
              <a:rPr lang="ru-RU" sz="2000" b="1" dirty="0"/>
              <a:t>В них участвовали:</a:t>
            </a:r>
          </a:p>
          <a:p>
            <a:r>
              <a:rPr lang="ru-RU" sz="2000" b="1" dirty="0"/>
              <a:t>120 тыс. военнослужащих,</a:t>
            </a:r>
          </a:p>
          <a:p>
            <a:r>
              <a:rPr lang="ru-RU" sz="2000" b="1" dirty="0"/>
              <a:t>12,5 тыс. единиц вооружения и техники.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380999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118068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48092" y="597414"/>
            <a:ext cx="3923908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900" b="1" dirty="0"/>
              <a:t>Концепцией плана «Ост» </a:t>
            </a:r>
            <a:r>
              <a:rPr lang="ru-RU" sz="1900" dirty="0"/>
              <a:t>предусматривалось «переселение» более 30 млн славян и «германизацию» европейского Востока вплоть до Урала. Предполагалось переселить 65% населения Западной Украины </a:t>
            </a:r>
            <a:br>
              <a:rPr lang="ru-RU" sz="1900" dirty="0"/>
            </a:br>
            <a:r>
              <a:rPr lang="ru-RU" sz="1900" dirty="0"/>
              <a:t>с занимаемой ими территории, </a:t>
            </a:r>
            <a:br>
              <a:rPr lang="ru-RU" sz="1900" dirty="0"/>
            </a:br>
            <a:r>
              <a:rPr lang="ru-RU" sz="1900" dirty="0"/>
              <a:t>75% населения Беларуси, а также значительную часть населения Эстонии, Латвии, Литвы. 25% белорусов подлежало онемечиванию. </a:t>
            </a:r>
            <a:endParaRPr lang="ru-RU" sz="19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2006" y="581839"/>
            <a:ext cx="4444490" cy="12138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932040" y="671645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ФАКТИЧЕСКИ ЭТО БЫЛ ПРОЕКТ ЛИКВИДАЦИИ СССР КАК ГОСУДАРСТВА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36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6328" y="1491630"/>
            <a:ext cx="4368160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300" i="1" dirty="0"/>
              <a:t>Из приказа от 3 апреля 1941 г. главнокомандующего сухопутными войсками генерал-фельдмаршала </a:t>
            </a:r>
            <a:r>
              <a:rPr lang="ru-RU" sz="1300" b="1" i="1" dirty="0"/>
              <a:t>В. фон </a:t>
            </a:r>
            <a:r>
              <a:rPr lang="ru-RU" sz="1300" b="1" i="1" dirty="0" err="1"/>
              <a:t>Браухича</a:t>
            </a:r>
            <a:r>
              <a:rPr lang="ru-RU" sz="1300" b="1" i="1" dirty="0"/>
              <a:t> </a:t>
            </a:r>
            <a:r>
              <a:rPr lang="ru-RU" sz="1300" i="1" dirty="0"/>
              <a:t>об установлении военного оккупационного режима в подлежащих завоеванию районах СССР указывалось: «</a:t>
            </a:r>
            <a:r>
              <a:rPr lang="ru-RU" sz="1300" b="1" i="1" dirty="0"/>
              <a:t>Активное или пассивное сопротивление гражданского населения необходимо пресечь в зародыше резкими карательными мерами. Самоуверенное и безжалостное отношение к немецко-враждебным элементам станет эффективным профилактическим средством...</a:t>
            </a:r>
            <a:r>
              <a:rPr lang="ru-RU" sz="1300" i="1" dirty="0"/>
              <a:t>».</a:t>
            </a:r>
          </a:p>
          <a:p>
            <a:pPr>
              <a:lnSpc>
                <a:spcPts val="1400"/>
              </a:lnSpc>
            </a:pPr>
            <a:endParaRPr lang="ru-RU" sz="1300" dirty="0"/>
          </a:p>
          <a:p>
            <a:pPr>
              <a:lnSpc>
                <a:spcPts val="1400"/>
              </a:lnSpc>
            </a:pPr>
            <a:r>
              <a:rPr lang="ru-RU" sz="1300" i="1" dirty="0"/>
              <a:t>Из директивы от 19 мая 1941 г. начальника штаба Верховного главнокомандования вермахта генерал-фельдмаршала </a:t>
            </a:r>
            <a:r>
              <a:rPr lang="ru-RU" sz="1300" b="1" i="1" dirty="0" err="1"/>
              <a:t>В.Кейтеля</a:t>
            </a:r>
            <a:r>
              <a:rPr lang="ru-RU" sz="1300" b="1" i="1" dirty="0"/>
              <a:t> </a:t>
            </a:r>
            <a:r>
              <a:rPr lang="ru-RU" sz="1300" i="1" dirty="0"/>
              <a:t>относительно поведения германских войск в СССР отмечалось: «</a:t>
            </a:r>
            <a:r>
              <a:rPr lang="ru-RU" sz="1300" b="1" i="1" dirty="0"/>
              <a:t>Эта борьба требует безжалостного и энергичного подавления большевистских провокаторов, партизан, саботажников, евреев и полной ликвидации любого активного или пассивного сопротивления</a:t>
            </a:r>
            <a:r>
              <a:rPr lang="ru-RU" sz="1300" i="1" dirty="0"/>
              <a:t>».</a:t>
            </a:r>
            <a:endParaRPr lang="ru-RU" sz="1300" dirty="0">
              <a:solidFill>
                <a:srgbClr val="0A0A7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9502"/>
            <a:ext cx="8352927" cy="10593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62630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СОВЕРШЕНИЕ ЖЕСТОКИХ ПРЕСТУПЛЕНИЙ ПРОТИВ ГРАЖДАНСКОГО НАСЕЛЕНИЯ – СУТЬ НАЦИСТСКОЙ ПОЛИТИКИ НА ВРЕМЕННО ОККУПИРОВАННОЙ ТЕРРИТОРИИ СССР  </a:t>
            </a: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411511"/>
            <a:ext cx="5604328" cy="79208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95724"/>
            <a:ext cx="520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ГЕНОЦИД БЕЛОРУССКОГО НАРОДА В ПЕРИОД ВЕЛИКОЙ ОТЕЧЕСТВЕННОЙ ВОЙНЫ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6748" y="1347614"/>
            <a:ext cx="50013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578</a:t>
            </a:r>
            <a:r>
              <a:rPr lang="ru-RU" sz="1900" b="1" dirty="0"/>
              <a:t> лагерей смерти</a:t>
            </a:r>
            <a:r>
              <a:rPr lang="ru-RU" sz="1900" dirty="0"/>
              <a:t> организовано фашистскими карателями на территории Беларуси</a:t>
            </a:r>
          </a:p>
          <a:p>
            <a:r>
              <a:rPr lang="ru-RU" sz="2500" b="1" dirty="0"/>
              <a:t>187</a:t>
            </a:r>
            <a:r>
              <a:rPr lang="ru-RU" sz="1900" b="1" dirty="0"/>
              <a:t> крупных карательных операций</a:t>
            </a:r>
            <a:r>
              <a:rPr lang="ru-RU" sz="1900" dirty="0"/>
              <a:t> проведено на территории </a:t>
            </a:r>
            <a:br>
              <a:rPr lang="ru-RU" sz="1900" dirty="0"/>
            </a:br>
            <a:r>
              <a:rPr lang="ru-RU" sz="1900" dirty="0"/>
              <a:t>страны</a:t>
            </a:r>
          </a:p>
          <a:p>
            <a:r>
              <a:rPr lang="ru-RU" sz="2500" b="1" dirty="0"/>
              <a:t>12 348 </a:t>
            </a:r>
            <a:r>
              <a:rPr lang="ru-RU" sz="1900" b="1" dirty="0"/>
              <a:t>сел и деревень</a:t>
            </a:r>
            <a:r>
              <a:rPr lang="ru-RU" sz="1900" dirty="0"/>
              <a:t> уничтожено</a:t>
            </a:r>
          </a:p>
          <a:p>
            <a:r>
              <a:rPr lang="ru-RU" sz="2500" b="1" dirty="0"/>
              <a:t>288</a:t>
            </a:r>
            <a:r>
              <a:rPr lang="ru-RU" sz="1900" b="1" dirty="0"/>
              <a:t> деревень</a:t>
            </a:r>
            <a:r>
              <a:rPr lang="ru-RU" sz="1900" dirty="0"/>
              <a:t> - «сёстры Хатыни» - сожжены вместе с жителями и не возродились после войны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149163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242773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342342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3784486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65189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9652" y="416620"/>
            <a:ext cx="6264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200" b="1" dirty="0">
                <a:solidFill>
                  <a:srgbClr val="0A0A7C"/>
                </a:solidFill>
              </a:rPr>
              <a:t>В БОЯХ ЗА ОСВОБОЖДЕНИЕ БЕЛАРУСИ ПЛЕЧОМ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К ПЛЕЧУ СРАЖАЛИСЬ ПРЕДСТАВИТЕЛИ БОЛЕЕ </a:t>
            </a:r>
            <a:br>
              <a:rPr lang="ru-RU" sz="2200" b="1" dirty="0">
                <a:solidFill>
                  <a:srgbClr val="0A0A7C"/>
                </a:solidFill>
              </a:rPr>
            </a:br>
            <a:r>
              <a:rPr lang="ru-RU" sz="2200" b="1" dirty="0">
                <a:solidFill>
                  <a:srgbClr val="0A0A7C"/>
                </a:solidFill>
              </a:rPr>
              <a:t>70 НАЦИОНАЛЬНОСТЕЙ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7744" y="2573198"/>
            <a:ext cx="201622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39 белорусов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28 татар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18 башкир</a:t>
            </a:r>
            <a:r>
              <a:rPr lang="ru-RU" sz="1700" dirty="0"/>
              <a:t>,</a:t>
            </a:r>
          </a:p>
          <a:p>
            <a:r>
              <a:rPr lang="ru-RU" sz="1700" b="1" dirty="0"/>
              <a:t>26 казахов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20 узбеков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11 армян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грузин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7 азербайджанцев</a:t>
            </a:r>
            <a:r>
              <a:rPr lang="ru-RU" sz="1700" dirty="0"/>
              <a:t>,</a:t>
            </a:r>
          </a:p>
          <a:p>
            <a:endParaRPr lang="ru-RU" sz="17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563638"/>
            <a:ext cx="6336704" cy="10095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1582162"/>
            <a:ext cx="6336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Звания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удостоены почти 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1 700 советских воинов различных национальностей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среди которых наряду с русскими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984" y="2573198"/>
            <a:ext cx="23180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/>
              <a:t>5 туркменов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киргиза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9 чувашей</a:t>
            </a:r>
            <a:r>
              <a:rPr lang="ru-RU" sz="1700" dirty="0"/>
              <a:t>,</a:t>
            </a:r>
          </a:p>
          <a:p>
            <a:r>
              <a:rPr lang="ru-RU" sz="1700" b="1" dirty="0"/>
              <a:t>5 осетин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якута</a:t>
            </a:r>
            <a:r>
              <a:rPr lang="ru-RU" sz="1700" dirty="0"/>
              <a:t>,</a:t>
            </a:r>
          </a:p>
          <a:p>
            <a:r>
              <a:rPr lang="ru-RU" sz="1700" b="1" dirty="0"/>
              <a:t>1 латыш</a:t>
            </a:r>
            <a:r>
              <a:rPr lang="ru-RU" sz="1700" dirty="0"/>
              <a:t>,</a:t>
            </a:r>
          </a:p>
          <a:p>
            <a:r>
              <a:rPr lang="ru-RU" sz="1700" b="1" dirty="0"/>
              <a:t>2 таджика</a:t>
            </a:r>
          </a:p>
        </p:txBody>
      </p:sp>
    </p:spTree>
    <p:extLst>
      <p:ext uri="{BB962C8B-B14F-4D97-AF65-F5344CB8AC3E}">
        <p14:creationId xmlns:p14="http://schemas.microsoft.com/office/powerpoint/2010/main" val="3259972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40" y="0"/>
            <a:ext cx="4069884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14819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460432" y="0"/>
            <a:ext cx="346722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72015"/>
            <a:ext cx="3456384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ПАРТИЗАНСКОЕ ДВИЖЕНИЕ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lang="ru-RU" sz="2400" dirty="0"/>
            </a:br>
            <a:r>
              <a:rPr lang="ru-RU" sz="1900" b="1" dirty="0">
                <a:solidFill>
                  <a:schemeClr val="bg1"/>
                </a:solidFill>
              </a:rPr>
              <a:t>374 тыс. партизан</a:t>
            </a:r>
            <a:r>
              <a:rPr lang="ru-RU" sz="1900" dirty="0">
                <a:solidFill>
                  <a:schemeClr val="bg1"/>
                </a:solidFill>
              </a:rPr>
              <a:t> сражались на территории страны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dirty="0">
                <a:solidFill>
                  <a:schemeClr val="bg1"/>
                </a:solidFill>
              </a:rPr>
              <a:t>Около </a:t>
            </a:r>
            <a:r>
              <a:rPr lang="ru-RU" sz="1900" b="1" dirty="0">
                <a:solidFill>
                  <a:schemeClr val="bg1"/>
                </a:solidFill>
              </a:rPr>
              <a:t>400 тыс. человек</a:t>
            </a:r>
            <a:r>
              <a:rPr lang="ru-RU" sz="1900" dirty="0">
                <a:solidFill>
                  <a:schemeClr val="bg1"/>
                </a:solidFill>
              </a:rPr>
              <a:t> составляли партизанские резервы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Более 20 крупных партизанских зон </a:t>
            </a:r>
            <a:r>
              <a:rPr lang="ru-RU" sz="1900" dirty="0">
                <a:solidFill>
                  <a:schemeClr val="bg1"/>
                </a:solidFill>
              </a:rPr>
              <a:t>действовало в Беларуси 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844" y="159146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844" y="2715766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44" y="38678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98032" y="769079"/>
            <a:ext cx="3078424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Уничтожено </a:t>
            </a:r>
            <a:r>
              <a:rPr lang="ru-RU" sz="1900" b="1" dirty="0"/>
              <a:t>около 500 тыс. оккупантов и их пособников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Пущено под откос </a:t>
            </a:r>
            <a:br>
              <a:rPr lang="ru-RU" sz="1900" dirty="0"/>
            </a:br>
            <a:r>
              <a:rPr lang="ru-RU" sz="1900" b="1" dirty="0"/>
              <a:t>11 128 эшелонов</a:t>
            </a:r>
            <a:r>
              <a:rPr lang="ru-RU" sz="1900" dirty="0"/>
              <a:t> и </a:t>
            </a:r>
            <a:br>
              <a:rPr lang="ru-RU" sz="1900" dirty="0"/>
            </a:br>
            <a:r>
              <a:rPr lang="ru-RU" sz="1900" b="1" dirty="0"/>
              <a:t>34 бронепоезда</a:t>
            </a:r>
            <a:endParaRPr lang="ru-RU" sz="1900" dirty="0"/>
          </a:p>
          <a:p>
            <a:endParaRPr lang="ru-RU" sz="1900" dirty="0"/>
          </a:p>
          <a:p>
            <a:r>
              <a:rPr lang="ru-RU" sz="1900" dirty="0"/>
              <a:t>Разгромлено </a:t>
            </a:r>
            <a:r>
              <a:rPr lang="ru-RU" sz="1900" b="1" dirty="0"/>
              <a:t>948 штабов и гарнизонов</a:t>
            </a:r>
            <a:r>
              <a:rPr lang="ru-RU" sz="1900" dirty="0"/>
              <a:t> противника</a:t>
            </a:r>
          </a:p>
          <a:p>
            <a:endParaRPr lang="ru-RU" sz="1900" dirty="0"/>
          </a:p>
          <a:p>
            <a:r>
              <a:rPr lang="ru-RU" sz="1900" dirty="0"/>
              <a:t>Уничтожено </a:t>
            </a:r>
            <a:r>
              <a:rPr lang="ru-RU" sz="1900" b="1" dirty="0"/>
              <a:t>1 355 танков и бронемашин</a:t>
            </a:r>
            <a:endParaRPr lang="ru-RU" sz="1900" dirty="0"/>
          </a:p>
        </p:txBody>
      </p:sp>
      <p:pic>
        <p:nvPicPr>
          <p:cNvPr id="4" name="Picture 2" descr="D:\Академия управления\2025\9 мая\пиктограммы\поез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10" y="1707654"/>
            <a:ext cx="112012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кадемия управления\2025\9 мая\пиктограммы\с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46" y="931807"/>
            <a:ext cx="620853" cy="6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кадемия управления\2025\9 мая\пиктограммы\тан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46" y="4083918"/>
            <a:ext cx="1177052" cy="43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кадемия управления\2025\9 мая\пиктограммы\штаб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230" y="2953856"/>
            <a:ext cx="1147085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044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</TotalTime>
  <Words>1029</Words>
  <Application>Microsoft Office PowerPoint</Application>
  <PresentationFormat>Экран (16:9)</PresentationFormat>
  <Paragraphs>100</Paragraphs>
  <Slides>18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Кузько Анастасия Игоревна</cp:lastModifiedBy>
  <cp:revision>428</cp:revision>
  <dcterms:created xsi:type="dcterms:W3CDTF">2024-07-24T10:48:12Z</dcterms:created>
  <dcterms:modified xsi:type="dcterms:W3CDTF">2025-04-15T06:46:58Z</dcterms:modified>
</cp:coreProperties>
</file>